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287" r:id="rId2"/>
    <p:sldId id="283" r:id="rId3"/>
    <p:sldId id="289" r:id="rId4"/>
    <p:sldId id="291" r:id="rId5"/>
    <p:sldId id="288" r:id="rId6"/>
    <p:sldId id="286" r:id="rId7"/>
    <p:sldId id="282" r:id="rId8"/>
    <p:sldId id="292" r:id="rId9"/>
    <p:sldId id="285" r:id="rId10"/>
    <p:sldId id="256" r:id="rId11"/>
    <p:sldId id="281" r:id="rId12"/>
    <p:sldId id="279" r:id="rId13"/>
    <p:sldId id="278" r:id="rId14"/>
    <p:sldId id="273" r:id="rId15"/>
    <p:sldId id="280" r:id="rId16"/>
    <p:sldId id="276" r:id="rId17"/>
    <p:sldId id="275" r:id="rId18"/>
    <p:sldId id="293" r:id="rId19"/>
    <p:sldId id="269" r:id="rId20"/>
    <p:sldId id="270" r:id="rId21"/>
    <p:sldId id="266" r:id="rId22"/>
    <p:sldId id="267" r:id="rId23"/>
    <p:sldId id="268" r:id="rId24"/>
    <p:sldId id="263" r:id="rId25"/>
    <p:sldId id="261" r:id="rId26"/>
    <p:sldId id="259" r:id="rId27"/>
    <p:sldId id="260" r:id="rId28"/>
    <p:sldId id="277" r:id="rId29"/>
    <p:sldId id="262" r:id="rId30"/>
    <p:sldId id="264" r:id="rId31"/>
    <p:sldId id="271" r:id="rId32"/>
    <p:sldId id="257" r:id="rId33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1pPr>
    <a:lvl2pPr marL="457200" algn="l" defTabSz="449263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2pPr>
    <a:lvl3pPr marL="914400" algn="l" defTabSz="449263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3pPr>
    <a:lvl4pPr marL="1371600" algn="l" defTabSz="449263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4pPr>
    <a:lvl5pPr marL="1828800" algn="l" defTabSz="449263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94660"/>
  </p:normalViewPr>
  <p:slideViewPr>
    <p:cSldViewPr>
      <p:cViewPr varScale="1">
        <p:scale>
          <a:sx n="88" d="100"/>
          <a:sy n="88" d="100"/>
        </p:scale>
        <p:origin x="-1064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4700" cy="4059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9270216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65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67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0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4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11A6461B-EB20-4D74-A69C-55279A388E23}" type="slidenum">
              <a:rPr lang="en-US"/>
              <a:pPr/>
              <a:t>12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the result of our Operations which Jamie talks about – our catalog.</a:t>
            </a:r>
          </a:p>
          <a:p>
            <a:r>
              <a:rPr lang="en-GB"/>
              <a:t>This is Cook Inlet / Augustine region.</a:t>
            </a:r>
          </a:p>
          <a:p>
            <a:r>
              <a:rPr lang="en-GB"/>
              <a:t>Different depth of earthquakes, different colours.</a:t>
            </a:r>
          </a:p>
          <a:p>
            <a:r>
              <a:rPr lang="en-GB"/>
              <a:t>Seismicity concentrated on megathrust – because of plate tectonics. Events get deeper in the subduction zone as you go north.</a:t>
            </a:r>
          </a:p>
          <a:p>
            <a:r>
              <a:rPr lang="en-GB"/>
              <a:t>Shallow crustal seismicity driven by Yakutat block.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85F35F3E-A03A-4A41-8F84-CA7D62F895C4}" type="slidenum">
              <a:rPr lang="en-US"/>
              <a:pPr/>
              <a:t>13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79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-82550"/>
            <a:ext cx="2055812" cy="6207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82550"/>
            <a:ext cx="6018213" cy="6207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2550"/>
            <a:ext cx="8226425" cy="1854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82550"/>
            <a:ext cx="8226425" cy="185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2pPr>
      <a:lvl3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3pPr>
      <a:lvl4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4pPr>
      <a:lvl5pPr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5pPr>
      <a:lvl6pPr marL="457200"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6pPr>
      <a:lvl7pPr marL="914400"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7pPr>
      <a:lvl8pPr marL="1371600"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8pPr>
      <a:lvl9pPr marL="1828800" algn="ctr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FF"/>
        </a:buClr>
        <a:buSzPct val="100000"/>
        <a:buFont typeface="Arial" charset="0"/>
        <a:defRPr sz="6000" b="1">
          <a:solidFill>
            <a:srgbClr val="0000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Arial" charset="0"/>
        </a:defRPr>
      </a:lvl9pPr>
    </p:titleStyle>
    <p:bodyStyle>
      <a:lvl1pPr marL="339725" indent="-339725" algn="l" defTabSz="449263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39775" indent="-282575" algn="l" defTabSz="449263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hyperlink" Target="http://www.aeic.alaska.edu/~shake/shake/archive/" TargetMode="External"/><Relationship Id="rId9" Type="http://schemas.openxmlformats.org/officeDocument/2006/relationships/hyperlink" Target="http://earthquake.usgs.gov/eqcenter/shakemap/list.php?y=2008&amp;n=ak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5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7.wmf"/><Relationship Id="rId8" Type="http://schemas.openxmlformats.org/officeDocument/2006/relationships/hyperlink" Target="http://www.aeic.alaska.edu/~shake/shake/200203112212_se/intensity.html" TargetMode="External"/><Relationship Id="rId9" Type="http://schemas.openxmlformats.org/officeDocument/2006/relationships/hyperlink" Target="http://www.aeic.alaska.edu/~shake/shake/196403280336_se/intensity.html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>
          <a:xfrm>
            <a:off x="-76200" y="223838"/>
            <a:ext cx="9220200" cy="1687512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600" dirty="0" smtClean="0"/>
              <a:t>Delivery of Earthquake Notification Systems to Emergency Operations </a:t>
            </a:r>
            <a:r>
              <a:rPr lang="en-GB" sz="3600" dirty="0" err="1" smtClean="0"/>
              <a:t>Centers</a:t>
            </a:r>
            <a:r>
              <a:rPr lang="en-GB" sz="3600" dirty="0" smtClean="0"/>
              <a:t> in Alaska</a:t>
            </a:r>
            <a:endParaRPr lang="en-GB" sz="3600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486400"/>
            <a:ext cx="8382000" cy="763588"/>
          </a:xfrm>
          <a:ln/>
        </p:spPr>
        <p:txBody>
          <a:bodyPr lIns="90000" tIns="46800" rIns="90000" bIns="46800"/>
          <a:lstStyle/>
          <a:p>
            <a:pPr algn="ctr">
              <a:lnSpc>
                <a:spcPct val="80000"/>
              </a:lnSpc>
              <a:spcBef>
                <a:spcPts val="5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 smtClean="0"/>
              <a:t>Glenn </a:t>
            </a:r>
            <a:r>
              <a:rPr lang="en-GB" sz="2000" dirty="0"/>
              <a:t>Thompson</a:t>
            </a:r>
          </a:p>
          <a:p>
            <a:pPr algn="ctr">
              <a:lnSpc>
                <a:spcPct val="80000"/>
              </a:lnSpc>
              <a:spcBef>
                <a:spcPts val="5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/>
              <a:t>Geophysical Institute, University of Alaska Fairbanks </a:t>
            </a:r>
          </a:p>
        </p:txBody>
      </p:sp>
      <p:pic>
        <p:nvPicPr>
          <p:cNvPr id="3080" name="Picture 8" descr="C:\Documents and Settings\GLENN\My Documents\My Pictures\2008_08_26\IMG_51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928802"/>
            <a:ext cx="4643470" cy="348247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/>
          <p:cNvGrpSpPr>
            <a:grpSpLocks/>
          </p:cNvGrpSpPr>
          <p:nvPr/>
        </p:nvGrpSpPr>
        <p:grpSpPr bwMode="auto">
          <a:xfrm>
            <a:off x="152400" y="2590800"/>
            <a:ext cx="8761413" cy="3770313"/>
            <a:chOff x="96" y="1632"/>
            <a:chExt cx="5519" cy="237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" y="1632"/>
              <a:ext cx="5520" cy="237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3075" name="AutoShape 3"/>
            <p:cNvSpPr>
              <a:spLocks noChangeArrowheads="1"/>
            </p:cNvSpPr>
            <p:nvPr/>
          </p:nvSpPr>
          <p:spPr bwMode="auto">
            <a:xfrm>
              <a:off x="96" y="1632"/>
              <a:ext cx="5520" cy="2376"/>
            </a:xfrm>
            <a:prstGeom prst="roundRect">
              <a:avLst>
                <a:gd name="adj" fmla="val 42"/>
              </a:avLst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>
          <a:xfrm>
            <a:off x="-76200" y="223838"/>
            <a:ext cx="9220200" cy="1687512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800"/>
              <a:t>Implementation of the </a:t>
            </a:r>
            <a:r>
              <a:rPr lang="en-GB" u="sng">
                <a:solidFill>
                  <a:srgbClr val="990000"/>
                </a:solidFill>
              </a:rPr>
              <a:t>ShakeMap</a:t>
            </a:r>
            <a:r>
              <a:rPr lang="en-GB" sz="4800"/>
              <a:t> System in Alaska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5486400"/>
            <a:ext cx="8382000" cy="763588"/>
          </a:xfrm>
          <a:ln/>
        </p:spPr>
        <p:txBody>
          <a:bodyPr lIns="90000" tIns="46800" rIns="90000" bIns="46800"/>
          <a:lstStyle/>
          <a:p>
            <a:pPr algn="ctr">
              <a:lnSpc>
                <a:spcPct val="80000"/>
              </a:lnSpc>
              <a:spcBef>
                <a:spcPts val="5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/>
              <a:t>by </a:t>
            </a:r>
            <a:r>
              <a:rPr lang="en-GB" sz="2000" dirty="0" err="1"/>
              <a:t>Artak</a:t>
            </a:r>
            <a:r>
              <a:rPr lang="en-GB" sz="2000" dirty="0"/>
              <a:t> </a:t>
            </a:r>
            <a:r>
              <a:rPr lang="en-GB" sz="2000" dirty="0" err="1"/>
              <a:t>Martirosyan</a:t>
            </a:r>
            <a:r>
              <a:rPr lang="en-GB" sz="2000" dirty="0"/>
              <a:t> and Glenn Thompson</a:t>
            </a:r>
          </a:p>
          <a:p>
            <a:pPr algn="ctr">
              <a:lnSpc>
                <a:spcPct val="80000"/>
              </a:lnSpc>
              <a:spcBef>
                <a:spcPts val="5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/>
              <a:t>Geophysical Institute, University of Alaska Fairbanks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152400" y="228600"/>
            <a:ext cx="8991600" cy="717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93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SHAKEMAPS</a:t>
            </a:r>
            <a:endParaRPr lang="en-GB" sz="4400" b="1" u="sng" dirty="0">
              <a:solidFill>
                <a:srgbClr val="0000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14678" y="5929330"/>
            <a:ext cx="4189413" cy="638175"/>
            <a:chOff x="1536" y="3792"/>
            <a:chExt cx="2639" cy="402"/>
          </a:xfrm>
        </p:grpSpPr>
        <p:graphicFrame>
          <p:nvGraphicFramePr>
            <p:cNvPr id="12291" name="Object 3"/>
            <p:cNvGraphicFramePr>
              <a:graphicFrameLocks noChangeAspect="1"/>
            </p:cNvGraphicFramePr>
            <p:nvPr/>
          </p:nvGraphicFramePr>
          <p:xfrm>
            <a:off x="1536" y="3792"/>
            <a:ext cx="2640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12" r:id="rId4" imgW="6114960" imgH="952560" progId="">
                    <p:embed/>
                  </p:oleObj>
                </mc:Choice>
                <mc:Fallback>
                  <p:oleObj r:id="rId4" imgW="6114960" imgH="9525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792"/>
                          <a:ext cx="2640" cy="4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>
              <a:off x="1536" y="3792"/>
              <a:ext cx="2640" cy="403"/>
            </a:xfrm>
            <a:prstGeom prst="roundRect">
              <a:avLst>
                <a:gd name="adj" fmla="val 245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6200" y="1295400"/>
            <a:ext cx="4418013" cy="4418013"/>
            <a:chOff x="48" y="816"/>
            <a:chExt cx="2783" cy="2783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" y="816"/>
              <a:ext cx="2784" cy="278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2295" name="AutoShape 7"/>
            <p:cNvSpPr>
              <a:spLocks noChangeArrowheads="1"/>
            </p:cNvSpPr>
            <p:nvPr/>
          </p:nvSpPr>
          <p:spPr bwMode="auto">
            <a:xfrm>
              <a:off x="48" y="816"/>
              <a:ext cx="2784" cy="2784"/>
            </a:xfrm>
            <a:prstGeom prst="roundRect">
              <a:avLst>
                <a:gd name="adj" fmla="val 32"/>
              </a:avLst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572000" y="1295400"/>
            <a:ext cx="4570413" cy="4419600"/>
            <a:chOff x="2880" y="816"/>
            <a:chExt cx="2879" cy="2784"/>
          </a:xfrm>
        </p:grpSpPr>
        <p:pic>
          <p:nvPicPr>
            <p:cNvPr id="12297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80" y="816"/>
              <a:ext cx="2880" cy="27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2298" name="AutoShape 10"/>
            <p:cNvSpPr>
              <a:spLocks noChangeArrowheads="1"/>
            </p:cNvSpPr>
            <p:nvPr/>
          </p:nvSpPr>
          <p:spPr bwMode="auto">
            <a:xfrm>
              <a:off x="2880" y="816"/>
              <a:ext cx="2880" cy="2785"/>
            </a:xfrm>
            <a:prstGeom prst="roundRect">
              <a:avLst>
                <a:gd name="adj" fmla="val 32"/>
              </a:avLst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2844" y="6072206"/>
            <a:ext cx="2500330" cy="3262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2"/>
                </a:solidFill>
                <a:hlinkClick r:id="rId8"/>
              </a:rPr>
              <a:t>ShakeMap</a:t>
            </a:r>
            <a:r>
              <a:rPr lang="en-US" sz="1600" dirty="0" smtClean="0">
                <a:solidFill>
                  <a:schemeClr val="accent2"/>
                </a:solidFill>
                <a:hlinkClick r:id="rId8"/>
              </a:rPr>
              <a:t> archive webpage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844" y="6429396"/>
            <a:ext cx="2500330" cy="3262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9"/>
              </a:rPr>
              <a:t>USGS </a:t>
            </a:r>
            <a:r>
              <a:rPr lang="en-US" sz="1600" dirty="0" err="1" smtClean="0">
                <a:hlinkClick r:id="rId9"/>
              </a:rPr>
              <a:t>ShakeMaps</a:t>
            </a:r>
            <a:r>
              <a:rPr lang="en-US" sz="1600" dirty="0" smtClean="0">
                <a:hlinkClick r:id="rId9"/>
              </a:rPr>
              <a:t> Alaska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1785918" y="357166"/>
            <a:ext cx="535785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Earthquakes in Alaska</a:t>
            </a:r>
            <a:endParaRPr lang="en-US" sz="4000" b="1" dirty="0">
              <a:solidFill>
                <a:schemeClr val="accent2"/>
              </a:solidFill>
              <a:latin typeface="Garamond" pitchFamily="18" charset="0"/>
            </a:endParaRPr>
          </a:p>
        </p:txBody>
      </p:sp>
      <p:pic>
        <p:nvPicPr>
          <p:cNvPr id="134153" name="Picture 9" descr="depth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00034" y="1643050"/>
            <a:ext cx="4038600" cy="3122612"/>
          </a:xfrm>
          <a:noFill/>
          <a:ln w="28575">
            <a:solidFill>
              <a:srgbClr val="003366"/>
            </a:solidFill>
          </a:ln>
        </p:spPr>
      </p:pic>
      <p:sp>
        <p:nvSpPr>
          <p:cNvPr id="134155" name="Text Box 11"/>
          <p:cNvSpPr txBox="1">
            <a:spLocks noChangeArrowheads="1"/>
          </p:cNvSpPr>
          <p:nvPr/>
        </p:nvSpPr>
        <p:spPr bwMode="auto">
          <a:xfrm>
            <a:off x="1071538" y="1071546"/>
            <a:ext cx="6744795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Times New Roman" pitchFamily="16" charset="0"/>
              </a:rPr>
              <a:t>AEIC Catalog of Earthquakes in Alaska: 1898 - 2006</a:t>
            </a:r>
          </a:p>
        </p:txBody>
      </p:sp>
      <p:sp>
        <p:nvSpPr>
          <p:cNvPr id="134156" name="Text Box 12"/>
          <p:cNvSpPr txBox="1">
            <a:spLocks noChangeArrowheads="1"/>
          </p:cNvSpPr>
          <p:nvPr/>
        </p:nvSpPr>
        <p:spPr bwMode="auto">
          <a:xfrm>
            <a:off x="3571868" y="4929198"/>
            <a:ext cx="2005019" cy="185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&gt; 250,000 to date</a:t>
            </a:r>
            <a:endParaRPr lang="en-US" sz="1400" dirty="0">
              <a:solidFill>
                <a:schemeClr val="tx1"/>
              </a:solidFill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average 45-90 per day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GB" sz="1400" dirty="0" smtClean="0">
                <a:solidFill>
                  <a:schemeClr val="tx1"/>
                </a:solidFill>
              </a:rPr>
              <a:t>  M &gt; 4, 1 per day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GB" sz="1400" dirty="0" smtClean="0">
                <a:solidFill>
                  <a:schemeClr val="tx1"/>
                </a:solidFill>
              </a:rPr>
              <a:t> M &gt; 5, 1 per week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GB" sz="1400" dirty="0" smtClean="0">
                <a:solidFill>
                  <a:schemeClr val="tx1"/>
                </a:solidFill>
              </a:rPr>
              <a:t> M &gt; 6, 1 per month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4157" name="Picture 13" descr="sw_cook_half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643438" y="1643050"/>
            <a:ext cx="4038600" cy="3028950"/>
          </a:xfrm>
          <a:noFill/>
          <a:ln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Magnitude, Amplitude &amp; Energy</a:t>
            </a:r>
            <a:endParaRPr lang="en-US" sz="2800" dirty="0"/>
          </a:p>
        </p:txBody>
      </p:sp>
      <p:sp>
        <p:nvSpPr>
          <p:cNvPr id="222212" name="Oval 4"/>
          <p:cNvSpPr>
            <a:spLocks noChangeArrowheads="1"/>
          </p:cNvSpPr>
          <p:nvPr/>
        </p:nvSpPr>
        <p:spPr bwMode="auto">
          <a:xfrm>
            <a:off x="804863" y="5621337"/>
            <a:ext cx="360000" cy="3600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2213" name="Oval 5"/>
          <p:cNvSpPr>
            <a:spLocks noChangeArrowheads="1"/>
          </p:cNvSpPr>
          <p:nvPr/>
        </p:nvSpPr>
        <p:spPr bwMode="auto">
          <a:xfrm>
            <a:off x="1285852" y="4357694"/>
            <a:ext cx="2037600" cy="2037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GB" dirty="0"/>
              <a:t>M </a:t>
            </a:r>
            <a:r>
              <a:rPr lang="en-GB" dirty="0" smtClean="0"/>
              <a:t>5.0</a:t>
            </a:r>
            <a:endParaRPr lang="en-US" dirty="0"/>
          </a:p>
        </p:txBody>
      </p:sp>
      <p:sp>
        <p:nvSpPr>
          <p:cNvPr id="222215" name="Text Box 7"/>
          <p:cNvSpPr txBox="1">
            <a:spLocks noChangeArrowheads="1"/>
          </p:cNvSpPr>
          <p:nvPr/>
        </p:nvSpPr>
        <p:spPr bwMode="auto">
          <a:xfrm>
            <a:off x="449263" y="6018213"/>
            <a:ext cx="920445" cy="4431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M </a:t>
            </a:r>
            <a:r>
              <a:rPr lang="en-GB" dirty="0" smtClean="0">
                <a:solidFill>
                  <a:schemeClr val="tx1"/>
                </a:solidFill>
              </a:rPr>
              <a:t>4.0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2219" name="Text Box 11"/>
          <p:cNvSpPr txBox="1">
            <a:spLocks noChangeArrowheads="1"/>
          </p:cNvSpPr>
          <p:nvPr/>
        </p:nvSpPr>
        <p:spPr bwMode="auto">
          <a:xfrm>
            <a:off x="357158" y="1285860"/>
            <a:ext cx="4448654" cy="1495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For each increase in magnitude by 1, </a:t>
            </a:r>
            <a:endParaRPr lang="en-GB" sz="1800" dirty="0" smtClean="0">
              <a:solidFill>
                <a:schemeClr val="tx1"/>
              </a:solidFill>
            </a:endParaRPr>
          </a:p>
          <a:p>
            <a:r>
              <a:rPr lang="en-GB" sz="1800" dirty="0" smtClean="0">
                <a:solidFill>
                  <a:schemeClr val="tx1"/>
                </a:solidFill>
              </a:rPr>
              <a:t>Amplitude of ground shaking increases by 10,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 smtClean="0">
                <a:solidFill>
                  <a:schemeClr val="tx1"/>
                </a:solidFill>
              </a:rPr>
              <a:t>Energy increases by 32</a:t>
            </a:r>
          </a:p>
          <a:p>
            <a:r>
              <a:rPr lang="en-GB" sz="1800" dirty="0" smtClean="0">
                <a:solidFill>
                  <a:schemeClr val="tx1"/>
                </a:solidFill>
              </a:rPr>
              <a:t>(Area represents earthquake energy)</a:t>
            </a:r>
            <a:endParaRPr lang="en-GB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384000" y="642918"/>
            <a:ext cx="11520000" cy="11520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2218" name="Text Box 10"/>
          <p:cNvSpPr txBox="1">
            <a:spLocks noChangeArrowheads="1"/>
          </p:cNvSpPr>
          <p:nvPr/>
        </p:nvSpPr>
        <p:spPr bwMode="auto">
          <a:xfrm>
            <a:off x="3929058" y="5072074"/>
            <a:ext cx="920445" cy="4431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M </a:t>
            </a:r>
            <a:r>
              <a:rPr lang="en-GB" dirty="0" smtClean="0"/>
              <a:t>6.0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Magnitude vs. Intensity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64"/>
            <a:ext cx="8226425" cy="4267211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Parameters of the earthquake source:</a:t>
            </a:r>
          </a:p>
          <a:p>
            <a:pPr>
              <a:buFontTx/>
              <a:buChar char="-"/>
            </a:pPr>
            <a:r>
              <a:rPr lang="en-GB" sz="2000" dirty="0" smtClean="0"/>
              <a:t>longitude, latitude, depth, magnitude</a:t>
            </a:r>
          </a:p>
          <a:p>
            <a:pPr>
              <a:buFontTx/>
              <a:buChar char="-"/>
            </a:pPr>
            <a:r>
              <a:rPr lang="en-GB" sz="2000" dirty="0" smtClean="0"/>
              <a:t>Computed in near-real-time by AEIC Antelope system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None/>
            </a:pPr>
            <a:r>
              <a:rPr lang="en-GB" dirty="0" smtClean="0"/>
              <a:t>Parameters that matter most to emergency managers, engineers, public:</a:t>
            </a:r>
          </a:p>
          <a:p>
            <a:pPr>
              <a:buFontTx/>
              <a:buChar char="-"/>
            </a:pPr>
            <a:r>
              <a:rPr lang="en-GB" sz="2000" dirty="0" smtClean="0"/>
              <a:t>Intensity (acceleration, velocity) -&gt; damage</a:t>
            </a:r>
          </a:p>
          <a:p>
            <a:pPr>
              <a:buFontTx/>
              <a:buChar char="-"/>
            </a:pPr>
            <a:r>
              <a:rPr lang="en-GB" sz="2000" dirty="0" smtClean="0"/>
              <a:t>Computed in near-real-time by AEIC/USGS </a:t>
            </a:r>
            <a:r>
              <a:rPr lang="en-GB" sz="2000" dirty="0" err="1" smtClean="0"/>
              <a:t>ShakeMap</a:t>
            </a:r>
            <a:r>
              <a:rPr lang="en-GB" sz="2000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7972452" cy="4711892"/>
        </p:xfrm>
        <a:graphic>
          <a:graphicData uri="http://schemas.openxmlformats.org/drawingml/2006/table">
            <a:tbl>
              <a:tblPr/>
              <a:tblGrid>
                <a:gridCol w="1993113"/>
                <a:gridCol w="2782837"/>
                <a:gridCol w="1648392"/>
                <a:gridCol w="1548110"/>
              </a:tblGrid>
              <a:tr h="690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Magnitude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Energy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compared to magnitude 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Fraction of all events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Fraction of total energy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&lt; 2.0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32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8 / 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2.0 – 2.9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1,000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3.0 – 3.9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32,000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80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4.0 – 4.9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million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500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5.0 – 5.9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32 million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5,000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6.0 – 6.9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billion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25,000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24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7.0 - 7.9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32 billion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200,000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&gt; 8.0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1,000 billion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1 / 3 million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cs typeface="Arial" charset="0"/>
                        </a:rPr>
                        <a:t>3 / 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Modified </a:t>
            </a:r>
            <a:r>
              <a:rPr lang="en-GB" dirty="0" err="1" smtClean="0"/>
              <a:t>Mercali</a:t>
            </a:r>
            <a:r>
              <a:rPr lang="en-GB" dirty="0" smtClean="0"/>
              <a:t> Intensity (MMI) Scale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9000" y="1766887"/>
            <a:ext cx="73628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57224" y="6143644"/>
            <a:ext cx="7092006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AEIC need to know about felt earthquakes (MMI &gt;= 2)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MMI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357298"/>
            <a:ext cx="5500725" cy="439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5857892"/>
            <a:ext cx="7620997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</a:t>
            </a:r>
            <a:r>
              <a:rPr lang="en-GB" dirty="0" smtClean="0">
                <a:solidFill>
                  <a:schemeClr val="tx1"/>
                </a:solidFill>
              </a:rPr>
              <a:t>M = 3.5 at 5 km causes same shaking as M = 7 at 400 km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G:\Research\AEIC\Internal_Reports\shake_googlemap2.t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0487"/>
            <a:ext cx="5943600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66700"/>
            <a:ext cx="8229600" cy="1677988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5400"/>
              <a:t>Attenuation Relationships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ln/>
        </p:spPr>
        <p:txBody>
          <a:bodyPr lIns="90000" tIns="46800" rIns="90000" bIns="46800"/>
          <a:lstStyle/>
          <a:p>
            <a:pPr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/>
          </a:p>
          <a:p>
            <a:pPr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Boore et al. (1997) model is used for the crustal events with M&gt;5.3.</a:t>
            </a:r>
          </a:p>
          <a:p>
            <a:pPr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Youngs et al. (1997) model is used for subduction-zone events.</a:t>
            </a:r>
          </a:p>
          <a:p>
            <a:pPr>
              <a:lnSpc>
                <a:spcPct val="10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ShakeMap Small Regression model for shallow events with M&lt;=5.3.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43504" y="500042"/>
          <a:ext cx="3286148" cy="5643602"/>
        </p:xfrm>
        <a:graphic>
          <a:graphicData uri="http://schemas.openxmlformats.org/drawingml/2006/table">
            <a:tbl>
              <a:tblPr/>
              <a:tblGrid>
                <a:gridCol w="1148913"/>
                <a:gridCol w="2137235"/>
              </a:tblGrid>
              <a:tr h="45236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800" b="1" i="1" dirty="0">
                          <a:latin typeface="Times New Roman"/>
                          <a:ea typeface="Times New Roman"/>
                        </a:rPr>
                        <a:t>Identifier</a:t>
                      </a: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800" b="1" i="1">
                          <a:latin typeface="Times New Roman"/>
                          <a:ea typeface="Times New Roman"/>
                        </a:rPr>
                        <a:t>Physical address for deployment</a:t>
                      </a: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05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 dirty="0">
                          <a:latin typeface="Arial"/>
                          <a:ea typeface="Times New Roman"/>
                          <a:cs typeface="Times New Roman"/>
                        </a:rPr>
                        <a:t>Fairbanks EOC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Cumberland"/>
                          <a:cs typeface="Cumberland"/>
                        </a:rPr>
                        <a:t>Fairbanks North-Star Borough Emergency Operations Center, 3175 Peger Road, Fairbanks, AK 99709-5499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7771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Fort Richardson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State of Alaska Division of Homeland Security and Emergency Management State Emergency Coordination Center,  National Guard Armory, Fort Richardson, Anchorage.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05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Anchorage Muni EOC 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Municipality of Anchorage Emergency Operations Center, 1305 E Street, Anchorage, 99501.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05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Seward EOC 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Cumberland"/>
                          <a:cs typeface="Cumberland"/>
                        </a:rPr>
                        <a:t>Seward Fire Department (City Emergency Operations Center / Dispatch), 316 4th Avenue, Seward.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605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Soldotna EOC 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Cumberland"/>
                          <a:cs typeface="Cumberland"/>
                        </a:rPr>
                        <a:t>The Kenai Peninsula Borough Emergency Operations Center, 253 Wilson Lane, Soldotna, 99669. 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161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Cumberland"/>
                          <a:cs typeface="Cumberland"/>
                        </a:rPr>
                        <a:t>Valdez EOC 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Cumberland"/>
                          <a:cs typeface="Cumberland"/>
                        </a:rPr>
                        <a:t>Valdez City Hall, 212 Chenea Ave. Valdez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883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>
                          <a:latin typeface="Arial"/>
                          <a:ea typeface="Times New Roman"/>
                          <a:cs typeface="Times New Roman"/>
                        </a:rPr>
                        <a:t>Kodiak EOC </a:t>
                      </a:r>
                      <a:endParaRPr lang="en-US" sz="80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700" dirty="0">
                          <a:latin typeface="Arial"/>
                          <a:ea typeface="Cumberland"/>
                          <a:cs typeface="Cumberland"/>
                        </a:rPr>
                        <a:t>Kodiak Island Borough Police Department, 217 Lower Mill Bay Road, Kodiak.</a:t>
                      </a:r>
                      <a:endParaRPr lang="en-US" sz="800" dirty="0">
                        <a:latin typeface="Times New Roman"/>
                        <a:ea typeface="Times New Roman"/>
                      </a:endParaRPr>
                    </a:p>
                  </a:txBody>
                  <a:tcPr marL="24256" marR="24256" marT="24256" marB="242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2910" y="785794"/>
            <a:ext cx="4357718" cy="175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accent2"/>
                </a:solidFill>
              </a:rPr>
              <a:t>EOC Project: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 Funded by DHS/FEMA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 coordination Mark Roberts, Ervin Petty, Roger Hansen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 Develop an earthquake notification system that can be deployed at seven emergency operations </a:t>
            </a:r>
            <a:r>
              <a:rPr lang="en-GB" sz="1600" dirty="0" err="1" smtClean="0">
                <a:solidFill>
                  <a:schemeClr val="tx1"/>
                </a:solidFill>
              </a:rPr>
              <a:t>centers</a:t>
            </a:r>
            <a:r>
              <a:rPr lang="en-GB" sz="1600" dirty="0" smtClean="0">
                <a:solidFill>
                  <a:schemeClr val="tx1"/>
                </a:solidFill>
              </a:rPr>
              <a:t> in Alaska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2786058"/>
            <a:ext cx="4286280" cy="17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GB" sz="1400" dirty="0" smtClean="0">
                <a:solidFill>
                  <a:schemeClr val="tx1"/>
                </a:solidFill>
              </a:rPr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Choose applications (Antelope, </a:t>
            </a:r>
            <a:r>
              <a:rPr lang="en-GB" sz="1400" dirty="0" err="1" smtClean="0">
                <a:solidFill>
                  <a:schemeClr val="tx1"/>
                </a:solidFill>
              </a:rPr>
              <a:t>CISN_Display</a:t>
            </a:r>
            <a:r>
              <a:rPr lang="en-GB" sz="14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Choose computer hardware / operating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Purchase hardware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Develop new Antelope software (</a:t>
            </a:r>
            <a:r>
              <a:rPr lang="en-GB" sz="1400" dirty="0" err="1" smtClean="0">
                <a:solidFill>
                  <a:schemeClr val="tx1"/>
                </a:solidFill>
              </a:rPr>
              <a:t>dbevents_aeic</a:t>
            </a:r>
            <a:r>
              <a:rPr lang="en-GB" sz="1400" dirty="0" smtClean="0">
                <a:solidFill>
                  <a:schemeClr val="tx1"/>
                </a:solidFill>
              </a:rPr>
              <a:t>, dbsubset2orb, </a:t>
            </a:r>
            <a:r>
              <a:rPr lang="en-GB" sz="1400" dirty="0" err="1" smtClean="0">
                <a:solidFill>
                  <a:schemeClr val="tx1"/>
                </a:solidFill>
              </a:rPr>
              <a:t>orbsegment</a:t>
            </a:r>
            <a:r>
              <a:rPr lang="en-GB" sz="1400" dirty="0" smtClean="0">
                <a:solidFill>
                  <a:schemeClr val="tx1"/>
                </a:solidFill>
              </a:rPr>
              <a:t>, …)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Configure computers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Install them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8488" y="1219200"/>
            <a:ext cx="5057775" cy="6019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04800" y="228600"/>
            <a:ext cx="8610600" cy="887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93000"/>
              </a:lnSpc>
              <a:spcBef>
                <a:spcPts val="17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and Predicted PGA During the Denali M7.9 Earthquake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88900"/>
            <a:ext cx="8229600" cy="661988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000" u="sng"/>
              <a:t>Vs30 Grid</a:t>
            </a:r>
          </a:p>
        </p:txBody>
      </p:sp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3276600" y="762000"/>
            <a:ext cx="5691188" cy="5942013"/>
            <a:chOff x="2064" y="480"/>
            <a:chExt cx="3585" cy="3743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64" y="480"/>
              <a:ext cx="3586" cy="374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3316" name="AutoShape 4"/>
            <p:cNvSpPr>
              <a:spLocks noChangeArrowheads="1"/>
            </p:cNvSpPr>
            <p:nvPr/>
          </p:nvSpPr>
          <p:spPr bwMode="auto">
            <a:xfrm>
              <a:off x="2064" y="480"/>
              <a:ext cx="3586" cy="3744"/>
            </a:xfrm>
            <a:prstGeom prst="roundRect">
              <a:avLst>
                <a:gd name="adj" fmla="val 28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04800" y="685800"/>
            <a:ext cx="2743200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spcBef>
                <a:spcPts val="15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The site corrections are based on the average shear-wave velocity values for the uppermost 30 meters (Vs30).</a:t>
            </a:r>
          </a:p>
          <a:p>
            <a:pPr eaLnBrk="1" hangingPunct="1">
              <a:lnSpc>
                <a:spcPct val="100000"/>
              </a:lnSpc>
              <a:spcBef>
                <a:spcPts val="1500"/>
              </a:spcBef>
              <a:buFont typeface="Arial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Vs30 values are</a:t>
            </a:r>
            <a:r>
              <a:rPr lang="en-GB">
                <a:solidFill>
                  <a:srgbClr val="000000"/>
                </a:solidFill>
              </a:rPr>
              <a:t> derived from the slope of the topography.</a:t>
            </a:r>
          </a:p>
          <a:p>
            <a:pPr eaLnBrk="1" hangingPunct="1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14288"/>
            <a:ext cx="8686800" cy="1038225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 u="sng"/>
              <a:t>Correlation of Vs30 and Site Response in Anchorage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143000"/>
            <a:ext cx="4932363" cy="5715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5257800" y="1905000"/>
            <a:ext cx="3732213" cy="2290763"/>
            <a:chOff x="3312" y="1200"/>
            <a:chExt cx="2351" cy="1443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12" y="1200"/>
              <a:ext cx="2352" cy="144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4341" name="AutoShape 5"/>
            <p:cNvSpPr>
              <a:spLocks noChangeArrowheads="1"/>
            </p:cNvSpPr>
            <p:nvPr/>
          </p:nvSpPr>
          <p:spPr bwMode="auto">
            <a:xfrm>
              <a:off x="3312" y="1200"/>
              <a:ext cx="2352" cy="1444"/>
            </a:xfrm>
            <a:prstGeom prst="roundRect">
              <a:avLst>
                <a:gd name="adj" fmla="val 65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6038"/>
            <a:ext cx="8229600" cy="774700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800" u="sng"/>
              <a:t>Geology Map</a:t>
            </a:r>
          </a:p>
        </p:txBody>
      </p:sp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304800" y="1066800"/>
            <a:ext cx="5942013" cy="4371975"/>
            <a:chOff x="192" y="672"/>
            <a:chExt cx="3743" cy="2754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" y="672"/>
              <a:ext cx="3744" cy="27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192" y="672"/>
              <a:ext cx="3744" cy="2755"/>
            </a:xfrm>
            <a:prstGeom prst="roundRect">
              <a:avLst>
                <a:gd name="adj" fmla="val 32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5791200" y="3810000"/>
            <a:ext cx="2970213" cy="2678113"/>
            <a:chOff x="3648" y="2400"/>
            <a:chExt cx="1871" cy="1687"/>
          </a:xfrm>
        </p:grpSpPr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48" y="2400"/>
              <a:ext cx="1872" cy="16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3648" y="2400"/>
              <a:ext cx="1872" cy="1688"/>
            </a:xfrm>
            <a:prstGeom prst="roundRect">
              <a:avLst>
                <a:gd name="adj" fmla="val 56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000" u="sng" dirty="0"/>
              <a:t>Summary </a:t>
            </a:r>
            <a:r>
              <a:rPr lang="en-GB" sz="4000" u="sng" dirty="0" smtClean="0"/>
              <a:t>Event Database</a:t>
            </a:r>
            <a:endParaRPr lang="en-GB" sz="4000" u="sn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14422"/>
            <a:ext cx="8991600" cy="2857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85786" y="4357694"/>
            <a:ext cx="6721007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smtClean="0">
                <a:solidFill>
                  <a:schemeClr val="tx1"/>
                </a:solidFill>
              </a:rPr>
              <a:t>Ultimate product of near-real-time Antelope system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80963"/>
            <a:ext cx="8229600" cy="860425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u="sng" dirty="0" smtClean="0"/>
              <a:t>Typical sequence</a:t>
            </a:r>
            <a:endParaRPr lang="en-GB" sz="2400" u="sng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0034" y="1000108"/>
            <a:ext cx="8458200" cy="5411788"/>
          </a:xfrm>
          <a:ln/>
        </p:spPr>
        <p:txBody>
          <a:bodyPr lIns="90000" tIns="46800" rIns="90000" bIns="46800"/>
          <a:lstStyle/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/>
              <a:t>00</a:t>
            </a:r>
            <a:r>
              <a:rPr lang="en-GB" sz="1600" dirty="0" smtClean="0">
                <a:sym typeface="Wingdings" pitchFamily="2" charset="2"/>
              </a:rPr>
              <a:t>:00 Earthquake Occurs, waves propagate out like ripples on a pond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00:30 Waves have reached 4 seismic stations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01:00 Antelope declares origin 1 for this earthquake event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01:30 Antelope computes a magnitude for origin 1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01:35 Summary event database updated with origin 1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01:40 </a:t>
            </a:r>
            <a:r>
              <a:rPr lang="en-GB" sz="1600" dirty="0" err="1" smtClean="0">
                <a:sym typeface="Wingdings" pitchFamily="2" charset="2"/>
              </a:rPr>
              <a:t>ShakeMap</a:t>
            </a:r>
            <a:r>
              <a:rPr lang="en-GB" sz="1600" dirty="0" smtClean="0">
                <a:sym typeface="Wingdings" pitchFamily="2" charset="2"/>
              </a:rPr>
              <a:t> system detects new origin in summary event db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01:45 Waves have reached 10 seismic stations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02:15 Antelope declares origin 2 for this earthquake event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02:45 Antelope computes magnitude for origin 2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02:50 Summary event database updated with origin 2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03:00 </a:t>
            </a:r>
            <a:r>
              <a:rPr lang="en-GB" sz="1600" dirty="0" err="1" smtClean="0">
                <a:sym typeface="Wingdings" pitchFamily="2" charset="2"/>
              </a:rPr>
              <a:t>ShakeMap</a:t>
            </a:r>
            <a:r>
              <a:rPr lang="en-GB" sz="1600" dirty="0" smtClean="0">
                <a:sym typeface="Wingdings" pitchFamily="2" charset="2"/>
              </a:rPr>
              <a:t> system detects origin 2 in summary event db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06:30 </a:t>
            </a:r>
            <a:r>
              <a:rPr lang="en-GB" sz="1600" dirty="0" err="1" smtClean="0">
                <a:sym typeface="Wingdings" pitchFamily="2" charset="2"/>
              </a:rPr>
              <a:t>ShakeMap</a:t>
            </a:r>
            <a:r>
              <a:rPr lang="en-GB" sz="1600" dirty="0" smtClean="0">
                <a:sym typeface="Wingdings" pitchFamily="2" charset="2"/>
              </a:rPr>
              <a:t> website updated with origin 1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08:00 </a:t>
            </a:r>
            <a:r>
              <a:rPr lang="en-GB" sz="1600" dirty="0" err="1" smtClean="0">
                <a:sym typeface="Wingdings" pitchFamily="2" charset="2"/>
              </a:rPr>
              <a:t>ShakeMap</a:t>
            </a:r>
            <a:r>
              <a:rPr lang="en-GB" sz="1600" dirty="0" smtClean="0">
                <a:sym typeface="Wingdings" pitchFamily="2" charset="2"/>
              </a:rPr>
              <a:t> system updated with origin 2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…</a:t>
            </a:r>
            <a:r>
              <a:rPr lang="en-GB" sz="1600" dirty="0" smtClean="0"/>
              <a:t> </a:t>
            </a:r>
            <a:r>
              <a:rPr lang="en-GB" sz="1200" i="1" dirty="0" smtClean="0"/>
              <a:t>several updates may be automatically issued if new data becomes available from different sources.</a:t>
            </a:r>
            <a:endParaRPr lang="en-GB" sz="1200" i="1" dirty="0" smtClean="0">
              <a:sym typeface="Wingdings" pitchFamily="2" charset="2"/>
            </a:endParaRP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30:00 Beeper Duty Seismologist relocates earthquake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dirty="0" smtClean="0">
                <a:sym typeface="Wingdings" pitchFamily="2" charset="2"/>
              </a:rPr>
              <a:t>40:00 </a:t>
            </a:r>
            <a:r>
              <a:rPr lang="en-GB" sz="1600" dirty="0" err="1" smtClean="0">
                <a:sym typeface="Wingdings" pitchFamily="2" charset="2"/>
              </a:rPr>
              <a:t>ShakeMap</a:t>
            </a:r>
            <a:r>
              <a:rPr lang="en-GB" sz="1600" dirty="0" smtClean="0">
                <a:sym typeface="Wingdings" pitchFamily="2" charset="2"/>
              </a:rPr>
              <a:t> system updated with this ‘preferred’ origin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200" dirty="0" smtClean="0">
                <a:sym typeface="Wingdings" pitchFamily="2" charset="2"/>
              </a:rPr>
              <a:t>… </a:t>
            </a:r>
            <a:r>
              <a:rPr lang="en-GB" sz="1200" i="1" dirty="0" smtClean="0"/>
              <a:t>A final version of </a:t>
            </a:r>
            <a:r>
              <a:rPr lang="en-GB" sz="1200" i="1" dirty="0" err="1" smtClean="0"/>
              <a:t>ShakeMap</a:t>
            </a:r>
            <a:r>
              <a:rPr lang="en-GB" sz="1200" i="1" dirty="0" smtClean="0"/>
              <a:t> is manually produced for larger events, if necessary, in order to utilize any additional information, including extended source geometry.</a:t>
            </a: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1200" dirty="0" smtClean="0">
              <a:sym typeface="Wingdings" pitchFamily="2" charset="2"/>
            </a:endParaRPr>
          </a:p>
          <a:p>
            <a:pPr marL="457200" indent="-457200"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200" dirty="0" smtClean="0">
              <a:sym typeface="Wingdings" pitchFamily="2" charset="2"/>
            </a:endParaRPr>
          </a:p>
          <a:p>
            <a:pPr>
              <a:lnSpc>
                <a:spcPct val="80000"/>
              </a:lnSpc>
              <a:spcBef>
                <a:spcPts val="55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 smtClean="0"/>
              <a:t>.</a:t>
            </a:r>
            <a:endParaRPr lang="en-GB" sz="2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DATA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492750" cy="4525963"/>
          </a:xfrm>
          <a:ln/>
        </p:spPr>
        <p:txBody>
          <a:bodyPr lIns="90000" tIns="46800" rIns="90000" bIns="46800"/>
          <a:lstStyle/>
          <a:p>
            <a:pPr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Observations are collected from &gt;80 broadband and &gt;25 strong motion stations throughout Alaska.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Ground motion grids are based on maximum peak ground accelerations and velocities of two horizontal components.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Currently, </a:t>
            </a:r>
            <a:r>
              <a:rPr lang="en-GB" sz="2400" dirty="0" err="1"/>
              <a:t>ShakeMaps</a:t>
            </a:r>
            <a:r>
              <a:rPr lang="en-GB" sz="2400" dirty="0"/>
              <a:t> are produced for events with magnitudes greater that M3.5 with at least 10 associated arrival picks and calculated MMI greater than 2.0 at the </a:t>
            </a:r>
            <a:r>
              <a:rPr lang="en-GB" sz="2400" dirty="0" err="1"/>
              <a:t>epicenter</a:t>
            </a:r>
            <a:r>
              <a:rPr lang="en-GB" sz="2400" dirty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1643050"/>
            <a:ext cx="73628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31763"/>
            <a:ext cx="8229600" cy="774700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800" u="sng"/>
              <a:t>Map of Seismic Stations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914400"/>
            <a:ext cx="6470650" cy="5721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80963"/>
            <a:ext cx="8229600" cy="860425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5400" u="sng"/>
              <a:t>ShakeMap Methodology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5411788"/>
          </a:xfrm>
          <a:ln/>
        </p:spPr>
        <p:txBody>
          <a:bodyPr lIns="90000" tIns="46800" rIns="90000" bIns="46800"/>
          <a:lstStyle/>
          <a:p>
            <a:pPr>
              <a:lnSpc>
                <a:spcPct val="80000"/>
              </a:lnSpc>
              <a:spcBef>
                <a:spcPts val="55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/>
              <a:t>The </a:t>
            </a:r>
            <a:r>
              <a:rPr lang="en-GB" sz="2200" dirty="0" err="1"/>
              <a:t>ShakeMap</a:t>
            </a:r>
            <a:r>
              <a:rPr lang="en-GB" sz="2200" dirty="0"/>
              <a:t> triggering and production is based on the Antelope system used for real-time seismic operations at AEIC.</a:t>
            </a:r>
          </a:p>
          <a:p>
            <a:pPr>
              <a:lnSpc>
                <a:spcPct val="80000"/>
              </a:lnSpc>
              <a:spcBef>
                <a:spcPts val="55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/>
              <a:t>The </a:t>
            </a:r>
            <a:r>
              <a:rPr lang="en-GB" sz="2200" dirty="0" err="1"/>
              <a:t>ShakeMap</a:t>
            </a:r>
            <a:r>
              <a:rPr lang="en-GB" sz="2200" dirty="0"/>
              <a:t> generation sequence is triggered once a new event above certain magnitude appears in the real-time event database.</a:t>
            </a:r>
          </a:p>
          <a:p>
            <a:pPr>
              <a:lnSpc>
                <a:spcPct val="80000"/>
              </a:lnSpc>
              <a:spcBef>
                <a:spcPts val="55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/>
              <a:t>The first </a:t>
            </a:r>
            <a:r>
              <a:rPr lang="en-GB" sz="2200" dirty="0" err="1"/>
              <a:t>ShakeMap</a:t>
            </a:r>
            <a:r>
              <a:rPr lang="en-GB" sz="2200" dirty="0"/>
              <a:t> is automatically generated within 1-2 minutes after that, and then several updates may be automatically issued if new data becomes available from different sources.</a:t>
            </a:r>
          </a:p>
          <a:p>
            <a:pPr>
              <a:lnSpc>
                <a:spcPct val="80000"/>
              </a:lnSpc>
              <a:spcBef>
                <a:spcPts val="55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/>
              <a:t>Analyst-reviewed </a:t>
            </a:r>
            <a:r>
              <a:rPr lang="en-GB" sz="2200" dirty="0" err="1"/>
              <a:t>ShakeMaps</a:t>
            </a:r>
            <a:r>
              <a:rPr lang="en-GB" sz="2200" dirty="0"/>
              <a:t> are generated for alarm events after the revision of the automatic solutions, usually within 25 to 45 min of the origin time.</a:t>
            </a:r>
          </a:p>
          <a:p>
            <a:pPr>
              <a:lnSpc>
                <a:spcPct val="80000"/>
              </a:lnSpc>
              <a:spcBef>
                <a:spcPts val="55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/>
              <a:t>A cancellation script is activated if an updated hypocenter is no longer eligible for </a:t>
            </a:r>
            <a:r>
              <a:rPr lang="en-GB" sz="2200" dirty="0" err="1"/>
              <a:t>ShakeMap</a:t>
            </a:r>
            <a:r>
              <a:rPr lang="en-GB" sz="2200" dirty="0"/>
              <a:t>. </a:t>
            </a:r>
          </a:p>
          <a:p>
            <a:pPr>
              <a:lnSpc>
                <a:spcPct val="80000"/>
              </a:lnSpc>
              <a:spcBef>
                <a:spcPts val="55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/>
              <a:t>A final version of </a:t>
            </a:r>
            <a:r>
              <a:rPr lang="en-GB" sz="2200" dirty="0" err="1"/>
              <a:t>ShakeMap</a:t>
            </a:r>
            <a:r>
              <a:rPr lang="en-GB" sz="2200" dirty="0"/>
              <a:t> is manually produced for larger events, if necessary, in order to utilize any additional information, including extended source geometry.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724400" y="152400"/>
            <a:ext cx="4267200" cy="1068388"/>
          </a:xfrm>
          <a:solidFill>
            <a:srgbClr val="BBE0E3"/>
          </a:solidFill>
          <a:ln w="12600">
            <a:solidFill>
              <a:srgbClr val="000000"/>
            </a:solidFill>
            <a:miter lim="800000"/>
          </a:ln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200"/>
              <a:t>REAL-TIME SYSTEM ARCHITECTURE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2400"/>
            <a:ext cx="6543675" cy="6553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9873" name="Picture 2" descr="dbeven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915462" cy="557216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928794" y="5857892"/>
            <a:ext cx="3857652" cy="70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400" dirty="0" smtClean="0"/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Computerised voice announcement for M &gt;= 4.0</a:t>
            </a:r>
          </a:p>
          <a:p>
            <a:pPr>
              <a:buFont typeface="Arial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</a:rPr>
              <a:t> Detailed maps, showing faults</a:t>
            </a:r>
          </a:p>
          <a:p>
            <a:pPr>
              <a:buFont typeface="Arial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ShakeMaps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400"/>
              <a:t>AEIC ShakeMap Homepage</a:t>
            </a: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1219200" y="1447800"/>
            <a:ext cx="6753225" cy="4941888"/>
            <a:chOff x="768" y="912"/>
            <a:chExt cx="4254" cy="3113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8" y="912"/>
              <a:ext cx="4255" cy="311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1268" name="AutoShape 4"/>
            <p:cNvSpPr>
              <a:spLocks noChangeArrowheads="1"/>
            </p:cNvSpPr>
            <p:nvPr/>
          </p:nvSpPr>
          <p:spPr bwMode="auto">
            <a:xfrm>
              <a:off x="768" y="912"/>
              <a:ext cx="4255" cy="3114"/>
            </a:xfrm>
            <a:prstGeom prst="roundRect">
              <a:avLst>
                <a:gd name="adj" fmla="val 28"/>
              </a:avLst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533400" y="76200"/>
            <a:ext cx="8458200" cy="1103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93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4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SCENARIO SHAKEMAP</a:t>
            </a:r>
            <a:r>
              <a:rPr lang="en-GB" sz="1600">
                <a:solidFill>
                  <a:srgbClr val="000000"/>
                </a:solidFill>
              </a:rPr>
              <a:t> </a:t>
            </a:r>
          </a:p>
          <a:p>
            <a:pPr algn="ctr" eaLnBrk="1" hangingPunct="1">
              <a:lnSpc>
                <a:spcPct val="100000"/>
              </a:lnSpc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000000"/>
                </a:solidFill>
              </a:rPr>
              <a:t>M7.1 earthquake on the Border Ranges Fault near Anchorage</a:t>
            </a:r>
          </a:p>
        </p:txBody>
      </p:sp>
      <p:grpSp>
        <p:nvGrpSpPr>
          <p:cNvPr id="18434" name="Group 2"/>
          <p:cNvGrpSpPr>
            <a:grpSpLocks/>
          </p:cNvGrpSpPr>
          <p:nvPr/>
        </p:nvGrpSpPr>
        <p:grpSpPr bwMode="auto">
          <a:xfrm>
            <a:off x="3429000" y="1219200"/>
            <a:ext cx="5561013" cy="5294313"/>
            <a:chOff x="2160" y="768"/>
            <a:chExt cx="3503" cy="3335"/>
          </a:xfrm>
        </p:grpSpPr>
        <p:graphicFrame>
          <p:nvGraphicFramePr>
            <p:cNvPr id="18435" name="Object 3"/>
            <p:cNvGraphicFramePr>
              <a:graphicFrameLocks noChangeAspect="1"/>
            </p:cNvGraphicFramePr>
            <p:nvPr/>
          </p:nvGraphicFramePr>
          <p:xfrm>
            <a:off x="2160" y="768"/>
            <a:ext cx="3504" cy="3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0" r:id="rId4" imgW="8163000" imgH="7039080" progId="">
                    <p:embed/>
                  </p:oleObj>
                </mc:Choice>
                <mc:Fallback>
                  <p:oleObj r:id="rId4" imgW="8163000" imgH="7039080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768"/>
                          <a:ext cx="3504" cy="3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6" name="AutoShape 4"/>
            <p:cNvSpPr>
              <a:spLocks noChangeArrowheads="1"/>
            </p:cNvSpPr>
            <p:nvPr/>
          </p:nvSpPr>
          <p:spPr bwMode="auto">
            <a:xfrm>
              <a:off x="2160" y="768"/>
              <a:ext cx="3504" cy="3336"/>
            </a:xfrm>
            <a:prstGeom prst="roundRect">
              <a:avLst>
                <a:gd name="adj" fmla="val 28"/>
              </a:avLst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152400" y="6019800"/>
            <a:ext cx="4265613" cy="695325"/>
            <a:chOff x="96" y="3792"/>
            <a:chExt cx="2687" cy="438"/>
          </a:xfrm>
        </p:grpSpPr>
        <p:graphicFrame>
          <p:nvGraphicFramePr>
            <p:cNvPr id="18438" name="Object 6"/>
            <p:cNvGraphicFramePr>
              <a:graphicFrameLocks noChangeAspect="1"/>
            </p:cNvGraphicFramePr>
            <p:nvPr/>
          </p:nvGraphicFramePr>
          <p:xfrm>
            <a:off x="96" y="3792"/>
            <a:ext cx="2688" cy="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1" r:id="rId6" imgW="6114960" imgH="952560" progId="">
                    <p:embed/>
                  </p:oleObj>
                </mc:Choice>
                <mc:Fallback>
                  <p:oleObj r:id="rId6" imgW="6114960" imgH="952560" progId="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3792"/>
                          <a:ext cx="2688" cy="4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9" name="AutoShape 7"/>
            <p:cNvSpPr>
              <a:spLocks noChangeArrowheads="1"/>
            </p:cNvSpPr>
            <p:nvPr/>
          </p:nvSpPr>
          <p:spPr bwMode="auto">
            <a:xfrm>
              <a:off x="96" y="3792"/>
              <a:ext cx="2688" cy="439"/>
            </a:xfrm>
            <a:prstGeom prst="roundRect">
              <a:avLst>
                <a:gd name="adj" fmla="val 227"/>
              </a:avLst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52400" y="1524000"/>
            <a:ext cx="3200400" cy="37016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39725" indent="-339725" eaLnBrk="1" hangingPunct="1">
              <a:lnSpc>
                <a:spcPct val="93000"/>
              </a:lnSpc>
              <a:buFont typeface="Arial" charset="0"/>
              <a:buChar char="•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Scenario </a:t>
            </a:r>
            <a:r>
              <a:rPr lang="en-GB" sz="2000" dirty="0" err="1">
                <a:solidFill>
                  <a:srgbClr val="000000"/>
                </a:solidFill>
              </a:rPr>
              <a:t>ShakeMaps</a:t>
            </a:r>
            <a:r>
              <a:rPr lang="en-GB" sz="2000" dirty="0">
                <a:solidFill>
                  <a:srgbClr val="000000"/>
                </a:solidFill>
              </a:rPr>
              <a:t> represents the expected ground motions from hypothetical earthquakes. </a:t>
            </a:r>
          </a:p>
          <a:p>
            <a:pPr marL="339725" indent="-339725" eaLnBrk="1" hangingPunct="1">
              <a:lnSpc>
                <a:spcPct val="100000"/>
              </a:lnSpc>
              <a:buFont typeface="Arial" charset="0"/>
              <a:buNone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</a:pPr>
            <a:endParaRPr lang="en-GB" sz="2000" dirty="0">
              <a:solidFill>
                <a:srgbClr val="000000"/>
              </a:solidFill>
            </a:endParaRPr>
          </a:p>
          <a:p>
            <a:pPr marL="339725" indent="-339725" eaLnBrk="1" hangingPunct="1">
              <a:lnSpc>
                <a:spcPct val="100000"/>
              </a:lnSpc>
              <a:buFont typeface="Arial" charset="0"/>
              <a:buChar char="•"/>
              <a:tabLst>
                <a:tab pos="339725" algn="l"/>
                <a:tab pos="1254125" algn="l"/>
                <a:tab pos="2168525" algn="l"/>
                <a:tab pos="3082925" algn="l"/>
                <a:tab pos="3997325" algn="l"/>
                <a:tab pos="4911725" algn="l"/>
                <a:tab pos="5826125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Earthquake scenarios play an important role in planning and coordinating emergency response and conducting training exercises based on realistic situations.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158" y="5143512"/>
            <a:ext cx="3000396" cy="3262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8"/>
              </a:rPr>
              <a:t>2002 Denali Fault Earthquake 7.9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158" y="5500702"/>
            <a:ext cx="2928958" cy="3262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hlinkClick r:id="rId9"/>
              </a:rPr>
              <a:t>1964 Alaska Earthquake 9.2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ln/>
        </p:spPr>
        <p:txBody>
          <a:bodyPr lIns="90000" tIns="46800" rIns="90000" bIns="468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4000" u="sng" dirty="0" err="1" smtClean="0"/>
              <a:t>ShakeMap</a:t>
            </a:r>
            <a:endParaRPr lang="en-GB" sz="4000" u="sng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763000" cy="5421313"/>
          </a:xfrm>
          <a:ln/>
        </p:spPr>
        <p:txBody>
          <a:bodyPr lIns="90000" tIns="46800" rIns="90000" bIns="46800"/>
          <a:lstStyle/>
          <a:p>
            <a:pPr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a tool for the </a:t>
            </a:r>
            <a:r>
              <a:rPr lang="en-GB" sz="2800" dirty="0" smtClean="0"/>
              <a:t>near-real-time </a:t>
            </a:r>
            <a:r>
              <a:rPr lang="en-GB" sz="2800" dirty="0"/>
              <a:t>generation of ground-shaking maps following significant earthquakes. 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 smtClean="0"/>
              <a:t>provides </a:t>
            </a:r>
            <a:r>
              <a:rPr lang="en-GB" sz="2800" dirty="0"/>
              <a:t>vital information within minutes after an earthquake to emergency response agencies, the media and the general public.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produced on the basis of observed ground motion values (peak velocities, peak accelerations, and spectral accelerations)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complemented by calculated values using empirical attenuation relationships.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8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sn_display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8572560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4572000" y="785794"/>
            <a:ext cx="4572000" cy="32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 smtClean="0">
                <a:solidFill>
                  <a:schemeClr val="accent2"/>
                </a:solidFill>
              </a:rPr>
              <a:t>CISN_Display</a:t>
            </a:r>
            <a:endParaRPr lang="en-US" sz="1800" b="1" dirty="0" smtClean="0">
              <a:solidFill>
                <a:schemeClr val="accent2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 </a:t>
            </a:r>
          </a:p>
          <a:p>
            <a:r>
              <a:rPr lang="en-US" sz="1800" u="sng" dirty="0" smtClean="0">
                <a:solidFill>
                  <a:schemeClr val="tx1"/>
                </a:solidFill>
              </a:rPr>
              <a:t>PROS: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Designed for emergency managers (tailored)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Simple, but limited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Free (subscription required)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Runs on Windows too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Quick to install / configure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Can add new layers</a:t>
            </a:r>
          </a:p>
          <a:p>
            <a:pPr lvl="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</a:t>
            </a:r>
            <a:r>
              <a:rPr lang="en-GB" sz="1800" dirty="0" err="1" smtClean="0">
                <a:solidFill>
                  <a:schemeClr val="tx1"/>
                </a:solidFill>
              </a:rPr>
              <a:t>ShakeMaps</a:t>
            </a:r>
            <a:r>
              <a:rPr lang="en-GB" sz="1800" dirty="0" smtClean="0">
                <a:solidFill>
                  <a:schemeClr val="tx1"/>
                </a:solidFill>
              </a:rPr>
              <a:t> in web browser</a:t>
            </a:r>
          </a:p>
          <a:p>
            <a:pPr lvl="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rgbClr val="FF0000"/>
                </a:solidFill>
              </a:rPr>
              <a:t>Tsunami Bulletins in web browser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14282" y="857232"/>
            <a:ext cx="4357686" cy="2986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 err="1" smtClean="0">
                <a:solidFill>
                  <a:schemeClr val="accent2"/>
                </a:solidFill>
              </a:rPr>
              <a:t>dbevents_aeic</a:t>
            </a:r>
            <a:endParaRPr lang="en-US" sz="1800" b="1" dirty="0" smtClean="0">
              <a:solidFill>
                <a:schemeClr val="accent2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 </a:t>
            </a:r>
          </a:p>
          <a:p>
            <a:r>
              <a:rPr lang="en-US" sz="1800" u="sng" dirty="0" smtClean="0">
                <a:solidFill>
                  <a:schemeClr val="tx1"/>
                </a:solidFill>
              </a:rPr>
              <a:t>PROS: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How we see the data</a:t>
            </a:r>
          </a:p>
          <a:p>
            <a:pPr lvl="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Events are announced by a computerised voice (if M&gt; 4.0)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Runs on </a:t>
            </a:r>
            <a:r>
              <a:rPr lang="en-US" sz="1800" dirty="0" err="1" smtClean="0">
                <a:solidFill>
                  <a:schemeClr val="tx1"/>
                </a:solidFill>
              </a:rPr>
              <a:t>MacOS</a:t>
            </a:r>
            <a:r>
              <a:rPr lang="en-US" sz="1800" dirty="0" smtClean="0">
                <a:solidFill>
                  <a:schemeClr val="tx1"/>
                </a:solidFill>
              </a:rPr>
              <a:t>, Linux and Solaris</a:t>
            </a: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Latency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Waveforms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Detail maps with faults</a:t>
            </a:r>
          </a:p>
          <a:p>
            <a:pPr lvl="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(</a:t>
            </a:r>
            <a:r>
              <a:rPr lang="en-GB" sz="1800" dirty="0" err="1" smtClean="0">
                <a:solidFill>
                  <a:schemeClr val="tx1"/>
                </a:solidFill>
              </a:rPr>
              <a:t>ShakeMaps</a:t>
            </a:r>
            <a:r>
              <a:rPr lang="en-GB" sz="1800" dirty="0" smtClean="0">
                <a:solidFill>
                  <a:schemeClr val="tx1"/>
                </a:solidFill>
              </a:rPr>
              <a:t>)</a:t>
            </a:r>
            <a:r>
              <a:rPr lang="en-US" sz="1800" dirty="0" smtClean="0">
                <a:solidFill>
                  <a:schemeClr val="tx1"/>
                </a:solidFill>
              </a:rPr>
              <a:t> 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oc_computer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290"/>
            <a:ext cx="8643966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71604" y="1357298"/>
            <a:ext cx="3291286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Antelope / </a:t>
            </a:r>
            <a:r>
              <a:rPr lang="en-GB" dirty="0" err="1" smtClean="0"/>
              <a:t>dbevents_aeic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43570" y="1214422"/>
            <a:ext cx="1997663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CISN_Display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Installation </a:t>
            </a:r>
            <a:r>
              <a:rPr lang="en-GB" dirty="0" err="1" smtClean="0">
                <a:solidFill>
                  <a:schemeClr val="accent2"/>
                </a:solidFill>
              </a:rPr>
              <a:t>Scheudle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8572528" cy="642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5429256" y="1142984"/>
            <a:ext cx="3286148" cy="1428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  <a:ea typeface="MS Gothic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2844" y="2285992"/>
            <a:ext cx="2286016" cy="8572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  <a:ea typeface="MS Gothic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4678" y="357166"/>
            <a:ext cx="2343911" cy="443198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Installation Dates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Quarterly reports (March 2007 – September 2008)</a:t>
            </a:r>
          </a:p>
          <a:p>
            <a:r>
              <a:rPr lang="en-GB" dirty="0" smtClean="0"/>
              <a:t>User guide (AEIC report 2008-05)</a:t>
            </a:r>
          </a:p>
          <a:p>
            <a:r>
              <a:rPr lang="en-GB" dirty="0" smtClean="0"/>
              <a:t>Installation &amp; configuration guide (AEIC report 2008-06)</a:t>
            </a:r>
          </a:p>
          <a:p>
            <a:r>
              <a:rPr lang="en-GB" dirty="0" smtClean="0"/>
              <a:t>Project report (AEIC report 2008-04)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Things we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6425" cy="2400304"/>
          </a:xfrm>
        </p:spPr>
        <p:txBody>
          <a:bodyPr/>
          <a:lstStyle/>
          <a:p>
            <a:r>
              <a:rPr lang="en-GB" sz="2400" dirty="0" smtClean="0"/>
              <a:t>Funding to purchase, configure and install iMac</a:t>
            </a:r>
          </a:p>
          <a:p>
            <a:r>
              <a:rPr lang="en-GB" sz="2400" dirty="0" smtClean="0"/>
              <a:t>Networking / Firewall configuration</a:t>
            </a:r>
          </a:p>
          <a:p>
            <a:r>
              <a:rPr lang="en-GB" sz="2400" dirty="0" smtClean="0"/>
              <a:t>1 day to configure iMac</a:t>
            </a:r>
          </a:p>
          <a:p>
            <a:r>
              <a:rPr lang="en-GB" sz="2400" dirty="0" smtClean="0"/>
              <a:t>1 day to install iMac (+ travel time)</a:t>
            </a:r>
          </a:p>
          <a:p>
            <a:r>
              <a:rPr lang="en-GB" sz="2400" dirty="0" smtClean="0"/>
              <a:t>Feedback: how can we make it better?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          See the system during lab tour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ea typeface="MS Gothic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1326</Words>
  <Application>Microsoft Macintosh PowerPoint</Application>
  <PresentationFormat>On-screen Show (4:3)</PresentationFormat>
  <Paragraphs>204</Paragraphs>
  <Slides>32</Slides>
  <Notes>19</Notes>
  <HiddenSlides>13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Delivery of Earthquake Notification Systems to Emergency Operations Centers in Alaska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Installation Scheudle</vt:lpstr>
      <vt:lpstr>Reports</vt:lpstr>
      <vt:lpstr>Things we need</vt:lpstr>
      <vt:lpstr>Implementation of the ShakeMap System in Alaska</vt:lpstr>
      <vt:lpstr>PowerPoint Presentation</vt:lpstr>
      <vt:lpstr>PowerPoint Presentation</vt:lpstr>
      <vt:lpstr>Magnitude, Amplitude &amp; Energy</vt:lpstr>
      <vt:lpstr>Magnitude vs. Intensity</vt:lpstr>
      <vt:lpstr>PowerPoint Presentation</vt:lpstr>
      <vt:lpstr>Modified Mercali Intensity (MMI) Scale</vt:lpstr>
      <vt:lpstr>MMI scale</vt:lpstr>
      <vt:lpstr>PowerPoint Presentation</vt:lpstr>
      <vt:lpstr>Attenuation Relationships</vt:lpstr>
      <vt:lpstr>PowerPoint Presentation</vt:lpstr>
      <vt:lpstr>Vs30 Grid</vt:lpstr>
      <vt:lpstr>Correlation of Vs30 and Site Response in Anchorage</vt:lpstr>
      <vt:lpstr>Geology Map</vt:lpstr>
      <vt:lpstr>Summary Event Database</vt:lpstr>
      <vt:lpstr>Typical sequence</vt:lpstr>
      <vt:lpstr>DATA</vt:lpstr>
      <vt:lpstr>Map of Seismic Stations</vt:lpstr>
      <vt:lpstr>ShakeMap Methodology</vt:lpstr>
      <vt:lpstr>REAL-TIME SYSTEM ARCHITECTURE</vt:lpstr>
      <vt:lpstr>AEIC ShakeMap Homepage</vt:lpstr>
      <vt:lpstr>PowerPoint Presentation</vt:lpstr>
      <vt:lpstr>ShakeMap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the ShakeMap System in Alaska</dc:title>
  <cp:lastModifiedBy>Glenn Thompson</cp:lastModifiedBy>
  <cp:revision>6</cp:revision>
  <dcterms:modified xsi:type="dcterms:W3CDTF">2013-02-15T06:48:54Z</dcterms:modified>
</cp:coreProperties>
</file>